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88952" cy="6858000"/>
  <p:notesSz cx="6858000" cy="12188952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21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889504"/>
            <a:ext cx="6094476" cy="45720"/>
          </a:xfrm>
          <a:prstGeom prst="rect">
            <a:avLst/>
          </a:prstGeom>
          <a:solidFill>
            <a:srgbClr val="7B2D8E"/>
          </a:solidFill>
          <a:ln/>
        </p:spPr>
      </p:sp>
      <p:sp>
        <p:nvSpPr>
          <p:cNvPr id="3" name="Shape 1"/>
          <p:cNvSpPr/>
          <p:nvPr/>
        </p:nvSpPr>
        <p:spPr>
          <a:xfrm>
            <a:off x="6094476" y="2889504"/>
            <a:ext cx="6094476" cy="45720"/>
          </a:xfrm>
          <a:prstGeom prst="rect">
            <a:avLst/>
          </a:prstGeom>
          <a:solidFill>
            <a:srgbClr val="15539E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300" kern="0" dirty="0">
                <a:solidFill>
                  <a:srgbClr val="AAB2C5"/>
                </a:solidFill>
              </a:rPr>
              <a:t>ΣΥΓΚΡΙΤΙΚΗ ΑΝΑΛΥΣΗ SOCIAL MEDIA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457200" y="1783080"/>
            <a:ext cx="112471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C792DD"/>
                </a:solidFill>
              </a:rPr>
              <a:t>Αλέξης Τσίπρας </a:t>
            </a:r>
            <a:pPr algn="ctr" indent="0" marL="0">
              <a:buNone/>
            </a:pPr>
            <a:r>
              <a:rPr lang="en-US" sz="4000" b="1" i="1" dirty="0">
                <a:solidFill>
                  <a:srgbClr val="FFFFFF"/>
                </a:solidFill>
              </a:rPr>
              <a:t>vs </a:t>
            </a:r>
            <a:pPr algn="ctr" indent="0" marL="0">
              <a:buNone/>
            </a:pPr>
            <a:r>
              <a:rPr lang="en-US" sz="4000" b="1" dirty="0">
                <a:solidFill>
                  <a:srgbClr val="7FA8E6"/>
                </a:solidFill>
              </a:rPr>
              <a:t>Κυριάκος Μητσοτάκης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731520" y="315468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E7EAF2"/>
                </a:solidFill>
              </a:rPr>
              <a:t>Facebook · Instagram · TikTok  —  14 ημέρες (3–17 Ιουνίου 2026)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411480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Νικητής περιόδου:  </a:t>
            </a:r>
            <a:pPr algn="ctr" indent="0" marL="0">
              <a:buNone/>
            </a:pPr>
            <a:r>
              <a:rPr lang="en-US" sz="1900" b="1" dirty="0">
                <a:solidFill>
                  <a:srgbClr val="C792DD"/>
                </a:solidFill>
              </a:rPr>
              <a:t>ΑΛΕΞΗΣ ΤΣΙΠΡΑΣ</a:t>
            </a:r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   ·   82.2 – 78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731520" y="612648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5A0B6"/>
                </a:solidFill>
              </a:rPr>
              <a:t>Πηγές: δημόσια APIs/scrapers (Apify) · Εκπόνηση: Korikis.com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55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3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Συναίσθημα — αντιδράσεις &amp; σχόλια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21208" y="10972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D8E"/>
                </a:solidFill>
              </a:rPr>
              <a:t>ΠΟΙΟΤΙΚΉ ΑΝΆΛΥΣΗ</a:t>
            </a:r>
            <a:endParaRPr lang="en-US" sz="1100" dirty="0"/>
          </a:p>
        </p:txBody>
      </p:sp>
      <p:pic>
        <p:nvPicPr>
          <p:cNvPr id="4" name="Image 0" descr="/sessions/sleepy-practical-cori/mnt/A-KORIKIS.COM/Tsipras_vs_Mitsotakis_SocialReport/charts/c6_sentiment_comments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377188"/>
            <a:ext cx="6675120" cy="3189224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7315200" y="1417320"/>
            <a:ext cx="4389120" cy="4572000"/>
          </a:xfrm>
          <a:prstGeom prst="roundRect">
            <a:avLst>
              <a:gd name="adj" fmla="val 1667"/>
            </a:avLst>
          </a:prstGeom>
          <a:solidFill>
            <a:srgbClr val="F4F5F8"/>
          </a:solidFill>
          <a:ln w="12700">
            <a:solidFill>
              <a:srgbClr val="E2E4EA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543800" y="1554480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32A"/>
                </a:solidFill>
              </a:rPr>
              <a:t>Βασικά σημεία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7543800" y="2011680"/>
            <a:ext cx="402336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20232A"/>
                </a:solidFill>
              </a:rPr>
              <a:t>FB: και οι δύο &gt;88% θετικές αντιδράσεις (βάση οπαδών). Ο Μητσοτάκης έχει περισσότερα «Haha» (9,7%) — χλευασμός/πόλωση.</a:t>
            </a:r>
            <a:endParaRPr lang="en-US" sz="125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20232A"/>
                </a:solidFill>
              </a:rPr>
              <a:t>Σχόλια Τσίπρα: πιο πολωμένα — 50,6% θετικά αλλά 12,9% αρνητικά («ο πιο έντιμος» vs «είστε όλοι ίδιοι»).</a:t>
            </a:r>
            <a:endParaRPr lang="en-US" sz="125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20232A"/>
                </a:solidFill>
              </a:rPr>
              <a:t>Σχόλια Μητσοτάκη: ηπιότερα (6,7% αρνητικά), αλλά επαναλαμβανόμενο αφήγημα ακρίβειας/κόστους ζωής.</a:t>
            </a:r>
            <a:endParaRPr lang="en-US" sz="125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b="1" dirty="0">
                <a:solidFill>
                  <a:srgbClr val="20232A"/>
                </a:solidFill>
              </a:rPr>
              <a:t>Συνολικός δείκτης sentiment: Τσίπρας 72,9 — Μητσοτάκης 71,7.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Τσίπρας vs Μητσοτάκης · Social 3–17 Ιουν 2026</a:t>
            </a:r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     Korikis.com · 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55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3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Τι κάνει καλά ο καθένας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21208" y="10972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D8E"/>
                </a:solidFill>
              </a:rPr>
              <a:t>ΣΗΜΕΊΑ ΠΡΟΣ ΑΝΤΙΓΡΑΦΉ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640080" y="1371600"/>
            <a:ext cx="5349240" cy="4663440"/>
          </a:xfrm>
          <a:prstGeom prst="roundRect">
            <a:avLst>
              <a:gd name="adj" fmla="val 1569"/>
            </a:avLst>
          </a:prstGeom>
          <a:solidFill>
            <a:srgbClr val="F6EEF8"/>
          </a:solidFill>
          <a:ln w="12700">
            <a:solidFill>
              <a:srgbClr val="E3CDE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55448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7B2D8E"/>
                </a:solidFill>
              </a:rPr>
              <a:t>Αλέξης Τσίπρας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914400" y="2103120"/>
            <a:ext cx="484632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10000"/>
              </a:lnSpc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20232A"/>
                </a:solidFill>
              </a:rPr>
              <a:t>Αυθεντικότητα &amp; προσωπική αφήγηση — το πιο ισχυρό χαρτί.</a:t>
            </a:r>
            <a:endParaRPr lang="en-US" sz="1400" dirty="0"/>
          </a:p>
          <a:p>
            <a:pPr marL="342900" indent="-342900">
              <a:lnSpc>
                <a:spcPct val="110000"/>
              </a:lnSpc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20232A"/>
                </a:solidFill>
              </a:rPr>
              <a:t>Εκρηκτική απόδοση ανά ανάρτηση (διπλάσια).</a:t>
            </a:r>
            <a:endParaRPr lang="en-US" sz="1400" dirty="0"/>
          </a:p>
          <a:p>
            <a:pPr marL="342900" indent="-342900">
              <a:lnSpc>
                <a:spcPct val="110000"/>
              </a:lnSpc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20232A"/>
                </a:solidFill>
              </a:rPr>
              <a:t>Χιούμορ &amp; relatable περιεχόμενο που γίνεται viral.</a:t>
            </a:r>
            <a:endParaRPr lang="en-US" sz="1400" dirty="0"/>
          </a:p>
          <a:p>
            <a:pPr marL="342900" indent="-342900">
              <a:lnSpc>
                <a:spcPct val="110000"/>
              </a:lnSpc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20232A"/>
                </a:solidFill>
              </a:rPr>
              <a:t>TikTok-native, υψηλότερο θετικό sentiment.</a:t>
            </a:r>
            <a:endParaRPr lang="en-US" sz="1400" dirty="0"/>
          </a:p>
          <a:p>
            <a:pPr marL="342900" indent="-342900">
              <a:lnSpc>
                <a:spcPct val="110000"/>
              </a:lnSpc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20232A"/>
                </a:solidFill>
              </a:rPr>
              <a:t>Συνεπές cross-posting σε FB/IG/TikTok.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199632" y="1371600"/>
            <a:ext cx="5349240" cy="4663440"/>
          </a:xfrm>
          <a:prstGeom prst="roundRect">
            <a:avLst>
              <a:gd name="adj" fmla="val 1569"/>
            </a:avLst>
          </a:prstGeom>
          <a:solidFill>
            <a:srgbClr val="EAF0FA"/>
          </a:solidFill>
          <a:ln w="12700">
            <a:solidFill>
              <a:srgbClr val="CBD9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73952" y="155448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5539E"/>
                </a:solidFill>
              </a:rPr>
              <a:t>Κυριάκος Μητσοτάκης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6473952" y="2103120"/>
            <a:ext cx="484632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10000"/>
              </a:lnSpc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20232A"/>
                </a:solidFill>
              </a:rPr>
              <a:t>Συνέπεια &amp; όγκος — καθημερινή, αξιόπιστη ροή.</a:t>
            </a:r>
            <a:endParaRPr lang="en-US" sz="1400" dirty="0"/>
          </a:p>
          <a:p>
            <a:pPr marL="342900" indent="-342900">
              <a:lnSpc>
                <a:spcPct val="110000"/>
              </a:lnSpc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20232A"/>
                </a:solidFill>
              </a:rPr>
              <a:t>Θεσμική εμβέλεια &amp; συνεντεύξεις υψηλής προβολής.</a:t>
            </a:r>
            <a:endParaRPr lang="en-US" sz="1400" dirty="0"/>
          </a:p>
          <a:p>
            <a:pPr marL="342900" indent="-342900">
              <a:lnSpc>
                <a:spcPct val="110000"/>
              </a:lnSpc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20232A"/>
                </a:solidFill>
              </a:rPr>
              <a:t>Ισχυρότερος συνολικός όγκος σε FB &amp; IG.</a:t>
            </a:r>
            <a:endParaRPr lang="en-US" sz="1400" dirty="0"/>
          </a:p>
          <a:p>
            <a:pPr marL="342900" indent="-342900">
              <a:lnSpc>
                <a:spcPct val="110000"/>
              </a:lnSpc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20232A"/>
                </a:solidFill>
              </a:rPr>
              <a:t>Προσωπικό περιεχόμενο που υπεραποδίδει.</a:t>
            </a:r>
            <a:endParaRPr lang="en-US" sz="1400" dirty="0"/>
          </a:p>
          <a:p>
            <a:pPr marL="342900" indent="-342900">
              <a:lnSpc>
                <a:spcPct val="110000"/>
              </a:lnSpc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20232A"/>
                </a:solidFill>
              </a:rPr>
              <a:t>Διαχείριση θεσμικών/πένθιμων στιγμών με ενσυναίσθηση.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Τσίπρας vs Μητσοτάκης · Social 3–17 Ιουν 2026</a:t>
            </a:r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     Korikis.com · 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55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3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Τελικό σκορ &amp; ανάλυση ευαισθησίας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21208" y="10972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D8E"/>
                </a:solidFill>
              </a:rPr>
              <a:t>Ο ΝΙΚΗΤΉΣ</a:t>
            </a:r>
            <a:endParaRPr lang="en-US" sz="1100" dirty="0"/>
          </a:p>
        </p:txBody>
      </p:sp>
      <p:pic>
        <p:nvPicPr>
          <p:cNvPr id="4" name="Image 0" descr="/sessions/sleepy-practical-cori/mnt/A-KORIKIS.COM/Tsipras_vs_Mitsotakis_SocialReport/charts/c10_final_scores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780032"/>
            <a:ext cx="6400800" cy="375513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040880" y="1417320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32A"/>
                </a:solidFill>
              </a:rPr>
              <a:t>Ευαισθησία (νικητής σε κάθε στάθμιση)</a:t>
            </a:r>
            <a:endParaRPr lang="en-US" sz="14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040880" y="1828800"/>
          <a:ext cx="457200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914400"/>
                <a:gridCol w="914400"/>
                <a:gridCol w="914400"/>
              </a:tblGrid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Στάθμιση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3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Τ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2D8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Μ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539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Νικ.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32A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0232A"/>
                          </a:solidFill>
                        </a:rPr>
                        <a:t>40/40/20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20232A"/>
                          </a:solidFill>
                        </a:rPr>
                        <a:t>82.2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20232A"/>
                          </a:solidFill>
                        </a:rPr>
                        <a:t>78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7B2D8E"/>
                          </a:solidFill>
                        </a:rPr>
                        <a:t>Τ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0232A"/>
                          </a:solidFill>
                        </a:rPr>
                        <a:t>50/30/20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20232A"/>
                          </a:solidFill>
                        </a:rPr>
                        <a:t>83.2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20232A"/>
                          </a:solidFill>
                        </a:rPr>
                        <a:t>78.1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7B2D8E"/>
                          </a:solidFill>
                        </a:rPr>
                        <a:t>Τ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0232A"/>
                          </a:solidFill>
                        </a:rPr>
                        <a:t>Engagement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20232A"/>
                          </a:solidFill>
                        </a:rPr>
                        <a:t>83.2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20232A"/>
                          </a:solidFill>
                        </a:rPr>
                        <a:t>73.4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7B2D8E"/>
                          </a:solidFill>
                        </a:rPr>
                        <a:t>Τ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0232A"/>
                          </a:solidFill>
                        </a:rPr>
                        <a:t>33/33/33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20232A"/>
                          </a:solidFill>
                        </a:rPr>
                        <a:t>84.9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20232A"/>
                          </a:solidFill>
                        </a:rPr>
                        <a:t>81.6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7B2D8E"/>
                          </a:solidFill>
                        </a:rPr>
                        <a:t>Τ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 3"/>
          <p:cNvSpPr/>
          <p:nvPr/>
        </p:nvSpPr>
        <p:spPr>
          <a:xfrm>
            <a:off x="7040880" y="4572000"/>
            <a:ext cx="457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B2D8E"/>
                </a:solidFill>
              </a:rPr>
              <a:t>Ανθεκτικό αποτέλεσμα: ο Τσίπρας προηγείται σε ΚΑΘΕ σενάριο στάθμισης.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Τσίπρας vs Μητσοτάκης · Social 3–17 Ιουν 2026</a:t>
            </a:r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     Korikis.com · 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55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3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Προτάσεις — άμεσα εφαρμόσιμες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21208" y="10972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D8E"/>
                </a:solidFill>
              </a:rPr>
              <a:t>ΕΠΌΜΕΝΑ ΒΉΜΑΤΑ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132588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7B2D8E"/>
                </a:solidFill>
              </a:rPr>
              <a:t>Τσίπρας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731520" y="1783080"/>
            <a:ext cx="521208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350" dirty="0">
                <a:solidFill>
                  <a:srgbClr val="20232A"/>
                </a:solidFill>
              </a:rPr>
              <a:t>Αύξησε συχνότητα, ειδικά στο Instagram (μόλις 2/14 ημ.).</a:t>
            </a:r>
            <a:endParaRPr lang="en-US" sz="135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350" dirty="0">
                <a:solidFill>
                  <a:srgbClr val="20232A"/>
                </a:solidFill>
              </a:rPr>
              <a:t>Κράτησε τη φόρμουλα «προσωπικό + χιούμορ».</a:t>
            </a:r>
            <a:endParaRPr lang="en-US" sz="135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350" dirty="0">
                <a:solidFill>
                  <a:srgbClr val="20232A"/>
                </a:solidFill>
              </a:rPr>
              <a:t>Διαχείριση αρνητικών σχολίων IG (moderation).</a:t>
            </a:r>
            <a:endParaRPr lang="en-US" sz="135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350" dirty="0">
                <a:solidFill>
                  <a:srgbClr val="20232A"/>
                </a:solidFill>
              </a:rPr>
              <a:t>Διεύρυνε τύπους: carousels θέσεων, σύντομα explainers.</a:t>
            </a:r>
            <a:endParaRPr lang="en-US" sz="135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350" dirty="0">
                <a:solidFill>
                  <a:srgbClr val="20232A"/>
                </a:solidFill>
              </a:rPr>
              <a:t>Σταθερό εβδομαδιαίο TikTok πρόγραμμα.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6263640" y="132588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5539E"/>
                </a:solidFill>
              </a:rPr>
              <a:t>Μητσοτάκης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6355080" y="1783080"/>
            <a:ext cx="521208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350" dirty="0">
                <a:solidFill>
                  <a:srgbClr val="20232A"/>
                </a:solidFill>
              </a:rPr>
              <a:t>Ποιότητα &gt; ποσότητα: συντόμευσε μακροσκελείς αναρτήσεις, δυνατό hook.</a:t>
            </a:r>
            <a:endParaRPr lang="en-US" sz="135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350" dirty="0">
                <a:solidFill>
                  <a:srgbClr val="20232A"/>
                </a:solidFill>
              </a:rPr>
              <a:t>Περισσότερο προσωπικό/ανθρώπινο περιεχόμενο.</a:t>
            </a:r>
            <a:endParaRPr lang="en-US" sz="135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350" dirty="0">
                <a:solidFill>
                  <a:srgbClr val="20232A"/>
                </a:solidFill>
              </a:rPr>
              <a:t>Απάντησε στο αφήγημα ακρίβειας/κόστους ζωής.</a:t>
            </a:r>
            <a:endParaRPr lang="en-US" sz="135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350" dirty="0">
                <a:solidFill>
                  <a:srgbClr val="20232A"/>
                </a:solidFill>
              </a:rPr>
              <a:t>Μετρίασε τον τόνο σε reels που τραβούν «Haha/Angry».</a:t>
            </a:r>
            <a:endParaRPr lang="en-US" sz="135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350" dirty="0">
                <a:solidFill>
                  <a:srgbClr val="20232A"/>
                </a:solidFill>
              </a:rPr>
              <a:t>Ενίσχυσε το TikTok (μόλις 2 βίντεο).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Τσίπρας vs Μητσοτάκης · Social 3–17 Ιουν 2026</a:t>
            </a:r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     Korikis.com · 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621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09728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</a:rPr>
              <a:t>Συμπέρασμα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E7EAF2"/>
                </a:solidFill>
              </a:rPr>
              <a:t>Νικητής 14ημέρου: </a:t>
            </a:r>
            <a:pPr indent="0" marL="0">
              <a:buNone/>
            </a:pPr>
            <a:r>
              <a:rPr lang="en-US" sz="2200" b="1" dirty="0">
                <a:solidFill>
                  <a:srgbClr val="C792DD"/>
                </a:solidFill>
              </a:rPr>
              <a:t>Αλέξης Τσίπρας</a:t>
            </a:r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  ·  82.2 – 78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914400" y="2697480"/>
            <a:ext cx="103327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15000"/>
              </a:lnSpc>
              <a:spcAft>
                <a:spcPts val="1100"/>
              </a:spcAft>
              <a:buSzPct val="100000"/>
              <a:buChar char="•"/>
            </a:pPr>
            <a:r>
              <a:rPr lang="en-US" sz="1600" dirty="0">
                <a:solidFill>
                  <a:srgbClr val="E7EAF2"/>
                </a:solidFill>
              </a:rPr>
              <a:t>Η απήχηση ανά ανάρτηση και η συναισθηματική σύνδεση νίκησαν τον όγκο.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100"/>
              </a:spcAft>
              <a:buSzPct val="100000"/>
              <a:buChar char="•"/>
            </a:pPr>
            <a:r>
              <a:rPr lang="en-US" sz="1600" dirty="0">
                <a:solidFill>
                  <a:srgbClr val="E7EAF2"/>
                </a:solidFill>
              </a:rPr>
              <a:t>Ο Μητσοτάκης διατηρεί πλεονέκτημα όγκου &amp; θεσμικής παρουσίας — πεδίο βελτίωσης η ποιότητα/απήχηση ανά ανάρτηση.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100"/>
              </a:spcAft>
              <a:buSzPct val="100000"/>
              <a:buChar char="•"/>
            </a:pPr>
            <a:r>
              <a:rPr lang="en-US" sz="1600" dirty="0">
                <a:solidFill>
                  <a:srgbClr val="E7EAF2"/>
                </a:solidFill>
              </a:rPr>
              <a:t>Επόμενα: μεγαλύτερο χρονικό παράθυρο, έλεγχος για bots/συντονισμό, προσαρμογή βαρών.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566928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AAB2C5"/>
                </a:solidFill>
              </a:rPr>
              <a:t>Q&amp;A · Πλήρης μεθοδολογία, dataset (CSV/JSON) &amp; κώδικας στο Word report.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6565392"/>
            <a:ext cx="6094476" cy="64008"/>
          </a:xfrm>
          <a:prstGeom prst="rect">
            <a:avLst/>
          </a:prstGeom>
          <a:solidFill>
            <a:srgbClr val="7B2D8E"/>
          </a:solidFill>
          <a:ln/>
        </p:spPr>
      </p:sp>
      <p:sp>
        <p:nvSpPr>
          <p:cNvPr id="7" name="Shape 5"/>
          <p:cNvSpPr/>
          <p:nvPr/>
        </p:nvSpPr>
        <p:spPr>
          <a:xfrm>
            <a:off x="6094476" y="6565392"/>
            <a:ext cx="6094476" cy="64008"/>
          </a:xfrm>
          <a:prstGeom prst="rect">
            <a:avLst/>
          </a:prstGeom>
          <a:solidFill>
            <a:srgbClr val="15539E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55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3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Ατζέντα &amp; πηγές δεδομένων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21208" y="10972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D8E"/>
                </a:solidFill>
              </a:rPr>
              <a:t>ΕΠΙΣΚΌΠΗΣΗ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640080" y="1417320"/>
            <a:ext cx="566928" cy="566928"/>
          </a:xfrm>
          <a:prstGeom prst="ellipse">
            <a:avLst/>
          </a:prstGeom>
          <a:solidFill>
            <a:srgbClr val="7B2D8E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41732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371600" y="1399032"/>
            <a:ext cx="46634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0232A"/>
                </a:solidFill>
              </a:rPr>
              <a:t>Εκτελεστική σύνοψη &amp; νικητής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309360" y="1417320"/>
            <a:ext cx="566928" cy="566928"/>
          </a:xfrm>
          <a:prstGeom prst="ellipse">
            <a:avLst/>
          </a:prstGeom>
          <a:solidFill>
            <a:srgbClr val="15539E"/>
          </a:solidFill>
          <a:ln/>
        </p:spPr>
      </p:sp>
      <p:sp>
        <p:nvSpPr>
          <p:cNvPr id="8" name="Text 6"/>
          <p:cNvSpPr/>
          <p:nvPr/>
        </p:nvSpPr>
        <p:spPr>
          <a:xfrm>
            <a:off x="6309360" y="141732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2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040880" y="1399032"/>
            <a:ext cx="46634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0232A"/>
                </a:solidFill>
              </a:rPr>
              <a:t>Μεθοδολογία &amp; σκορ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40080" y="2560320"/>
            <a:ext cx="566928" cy="566928"/>
          </a:xfrm>
          <a:prstGeom prst="ellipse">
            <a:avLst/>
          </a:prstGeom>
          <a:solidFill>
            <a:srgbClr val="7B2D8E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56032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3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371600" y="2542032"/>
            <a:ext cx="46634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0232A"/>
                </a:solidFill>
              </a:rPr>
              <a:t>Ανάλυση ανά πλατφόρμα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6309360" y="2560320"/>
            <a:ext cx="566928" cy="566928"/>
          </a:xfrm>
          <a:prstGeom prst="ellipse">
            <a:avLst/>
          </a:prstGeom>
          <a:solidFill>
            <a:srgbClr val="15539E"/>
          </a:solidFill>
          <a:ln/>
        </p:spPr>
      </p:sp>
      <p:sp>
        <p:nvSpPr>
          <p:cNvPr id="14" name="Text 12"/>
          <p:cNvSpPr/>
          <p:nvPr/>
        </p:nvSpPr>
        <p:spPr>
          <a:xfrm>
            <a:off x="6309360" y="256032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4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7040880" y="2542032"/>
            <a:ext cx="46634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0232A"/>
                </a:solidFill>
              </a:rPr>
              <a:t>Αποδοτικότητα: όγκος vs απήχηση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640080" y="3703320"/>
            <a:ext cx="566928" cy="566928"/>
          </a:xfrm>
          <a:prstGeom prst="ellipse">
            <a:avLst/>
          </a:prstGeom>
          <a:solidFill>
            <a:srgbClr val="7B2D8E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370332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5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371600" y="3685032"/>
            <a:ext cx="46634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0232A"/>
                </a:solidFill>
              </a:rPr>
              <a:t>Κορυφαίες αναρτήσεις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6309360" y="3703320"/>
            <a:ext cx="566928" cy="566928"/>
          </a:xfrm>
          <a:prstGeom prst="ellipse">
            <a:avLst/>
          </a:prstGeom>
          <a:solidFill>
            <a:srgbClr val="15539E"/>
          </a:solidFill>
          <a:ln/>
        </p:spPr>
      </p:sp>
      <p:sp>
        <p:nvSpPr>
          <p:cNvPr id="20" name="Text 18"/>
          <p:cNvSpPr/>
          <p:nvPr/>
        </p:nvSpPr>
        <p:spPr>
          <a:xfrm>
            <a:off x="6309360" y="370332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6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7040880" y="3685032"/>
            <a:ext cx="46634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0232A"/>
                </a:solidFill>
              </a:rPr>
              <a:t>Συναίσθημα (αντιδράσεις &amp; σχόλια)</a:t>
            </a:r>
            <a:endParaRPr lang="en-US" sz="1500" dirty="0"/>
          </a:p>
        </p:txBody>
      </p:sp>
      <p:sp>
        <p:nvSpPr>
          <p:cNvPr id="22" name="Shape 20"/>
          <p:cNvSpPr/>
          <p:nvPr/>
        </p:nvSpPr>
        <p:spPr>
          <a:xfrm>
            <a:off x="640080" y="4846320"/>
            <a:ext cx="566928" cy="566928"/>
          </a:xfrm>
          <a:prstGeom prst="ellipse">
            <a:avLst/>
          </a:prstGeom>
          <a:solidFill>
            <a:srgbClr val="7B2D8E"/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" y="484632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7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1371600" y="4828032"/>
            <a:ext cx="46634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0232A"/>
                </a:solidFill>
              </a:rPr>
              <a:t>Τι κάνει καλά ο καθένας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6309360" y="4846320"/>
            <a:ext cx="566928" cy="566928"/>
          </a:xfrm>
          <a:prstGeom prst="ellipse">
            <a:avLst/>
          </a:prstGeom>
          <a:solidFill>
            <a:srgbClr val="15539E"/>
          </a:solidFill>
          <a:ln/>
        </p:spPr>
      </p:sp>
      <p:sp>
        <p:nvSpPr>
          <p:cNvPr id="26" name="Text 24"/>
          <p:cNvSpPr/>
          <p:nvPr/>
        </p:nvSpPr>
        <p:spPr>
          <a:xfrm>
            <a:off x="6309360" y="484632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8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7040880" y="4828032"/>
            <a:ext cx="46634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0232A"/>
                </a:solidFill>
              </a:rPr>
              <a:t>Τελικό σκορ &amp; προτάσεις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B7280"/>
                </a:solidFill>
              </a:rPr>
              <a:t>Δείγμα: 38 αναρτήσεις · 590 σχόλια · 3 πλατφόρμες · πραγματικά δημόσια δεδομένα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Τσίπρας vs Μητσοτάκης · Social 3–17 Ιουν 2026</a:t>
            </a:r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     Korikis.com · 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55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3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Εκτελεστική σύνοψη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21208" y="10972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D8E"/>
                </a:solidFill>
              </a:rPr>
              <a:t>ΤΟ ΣΥΜΠΈΡΑΣΜΑ ΜΕ ΜΙΑ ΜΑΤΙΆ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640080" y="1325880"/>
            <a:ext cx="251460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 w="12700">
            <a:solidFill>
              <a:srgbClr val="E2E4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554480"/>
            <a:ext cx="2514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100" b="1" dirty="0">
                <a:solidFill>
                  <a:srgbClr val="20232A"/>
                </a:solidFill>
              </a:rPr>
              <a:t>9 / 29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749808" y="2194560"/>
            <a:ext cx="229514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</a:rPr>
              <a:t>Αναρτήσεις (Τ/Μ)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310128" y="1325880"/>
            <a:ext cx="251460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 w="12700">
            <a:solidFill>
              <a:srgbClr val="E2E4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310128" y="1554480"/>
            <a:ext cx="2514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7B2D8E"/>
                </a:solidFill>
              </a:rPr>
              <a:t>11.211,9 / 5.242,6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3419856" y="2194560"/>
            <a:ext cx="229514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</a:rPr>
              <a:t>Μ.Ο. αλληλεπ./ανάρτηση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980176" y="1325880"/>
            <a:ext cx="251460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 w="12700">
            <a:solidFill>
              <a:srgbClr val="E2E4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980176" y="1554480"/>
            <a:ext cx="2514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15539E"/>
                </a:solidFill>
              </a:rPr>
              <a:t>~1,36M ισοπαλία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089904" y="2194560"/>
            <a:ext cx="229514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</a:rPr>
              <a:t>Συν. προβολές βίντεο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650224" y="1325880"/>
            <a:ext cx="2898648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 w="12700">
            <a:solidFill>
              <a:srgbClr val="E2E4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650224" y="1554480"/>
            <a:ext cx="289864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100" b="1" dirty="0">
                <a:solidFill>
                  <a:srgbClr val="7B2D8E"/>
                </a:solidFill>
              </a:rPr>
              <a:t>82.2 – 78</a:t>
            </a:r>
            <a:endParaRPr lang="en-US" sz="3100" dirty="0"/>
          </a:p>
        </p:txBody>
      </p:sp>
      <p:sp>
        <p:nvSpPr>
          <p:cNvPr id="15" name="Text 13"/>
          <p:cNvSpPr/>
          <p:nvPr/>
        </p:nvSpPr>
        <p:spPr>
          <a:xfrm>
            <a:off x="8759952" y="2194560"/>
            <a:ext cx="267919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</a:rPr>
              <a:t>Τελικό σκορ 40/40/20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40080" y="3017520"/>
            <a:ext cx="10972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0232A"/>
                </a:solidFill>
              </a:rPr>
              <a:t>Αποδοτικότητα έναντι όγκου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731520" y="3474720"/>
            <a:ext cx="107899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20232A"/>
                </a:solidFill>
              </a:rPr>
              <a:t>Ο Μητσοτάκης ανήρτησε 3× συχνότερα· ο Τσίπρας πέτυχε διπλάσια μέση αλληλεπίδραση ανά ανάρτηση και ισοδύναμες συνολικές προβολές με το 1/3 των αναρτήσεων.</a:t>
            </a:r>
            <a:endParaRPr lang="en-US" sz="1500" dirty="0"/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20232A"/>
                </a:solidFill>
              </a:rPr>
              <a:t>Νικητής ο Τσίπρας (82,2 vs 78,0) — κερδίζει στο engagement, οριακά στο sentiment, ισόπαλος στο reach. Σταθερό σε κάθε στάθμιση.</a:t>
            </a:r>
            <a:endParaRPr lang="en-US" sz="1500" dirty="0"/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20232A"/>
                </a:solidFill>
              </a:rPr>
              <a:t>Ο Μητσοτάκης κυριαρχεί καθαρά μόνο στον απόλυτο όγκο (συνολική αλληλεπίδραση &amp; αναρτήσεις).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Τσίπρας vs Μητσοτάκης · Social 3–17 Ιουν 2026</a:t>
            </a:r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     Korikis.com · 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55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3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Μεθοδολογία &amp; τύπος «νικητή»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21208" y="10972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D8E"/>
                </a:solidFill>
              </a:rPr>
              <a:t>ΔΙΑΦΆΝΕΙΑ &amp; ΑΝΑΠΑΡΑΓΩΓΙΜΌΤΗΤΑ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1371600"/>
            <a:ext cx="548640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700"/>
              </a:spcAft>
              <a:buNone/>
            </a:pPr>
            <a:r>
              <a:rPr lang="en-US" sz="1600" b="1" dirty="0">
                <a:solidFill>
                  <a:srgbClr val="7B2D8E"/>
                </a:solidFill>
              </a:rPr>
              <a:t>Δεδομένα</a:t>
            </a:r>
            <a:endParaRPr lang="en-US" sz="1600" dirty="0"/>
          </a:p>
          <a:p>
            <a:pPr indent="0" marL="0">
              <a:spcAft>
                <a:spcPts val="700"/>
              </a:spcAft>
              <a:buNone/>
            </a:pPr>
            <a:r>
              <a:rPr lang="en-US" sz="1400" dirty="0">
                <a:solidFill>
                  <a:srgbClr val="20232A"/>
                </a:solidFill>
              </a:rPr>
              <a:t>Δημόσιοι scrapers (Apify) — αναρτήσεις, αντιδράσεις, σχόλια, κοινοποιήσεις, προβολές. 440 σχόλια IG + 150 TikTok για sentiment.</a:t>
            </a:r>
            <a:endParaRPr lang="en-US" sz="1600" dirty="0"/>
          </a:p>
          <a:p>
            <a:pPr indent="0" marL="0">
              <a:spcAft>
                <a:spcPts val="700"/>
              </a:spcAft>
              <a:buNone/>
            </a:pPr>
            <a:r>
              <a:rPr lang="en-US" sz="1600" b="1" dirty="0">
                <a:solidFill>
                  <a:srgbClr val="7B2D8E"/>
                </a:solidFill>
              </a:rPr>
              <a:t>Συναίσθημα</a:t>
            </a:r>
            <a:endParaRPr lang="en-US" sz="1600" dirty="0"/>
          </a:p>
          <a:p>
            <a:pPr indent="0" marL="0">
              <a:spcAft>
                <a:spcPts val="700"/>
              </a:spcAft>
              <a:buNone/>
            </a:pPr>
            <a:r>
              <a:rPr lang="en-US" sz="1400" dirty="0">
                <a:solidFill>
                  <a:srgbClr val="20232A"/>
                </a:solidFill>
              </a:rPr>
              <a:t>Αντιδράσεις FB σε πολικότητα (Love +2 … Angry −2, Haha −0,5) + ελληνικό λεξικό στα σχόλια, με σήμανση ειρωνείας. Διόρθωση «Sad=ενσυναίσθηση» σε πένθιμες αναρτήσεις.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0" y="1463040"/>
            <a:ext cx="5120640" cy="3703320"/>
          </a:xfrm>
          <a:prstGeom prst="roundRect">
            <a:avLst>
              <a:gd name="adj" fmla="val 1975"/>
            </a:avLst>
          </a:prstGeom>
          <a:solidFill>
            <a:srgbClr val="F4F5F8"/>
          </a:solidFill>
          <a:ln w="12700">
            <a:solidFill>
              <a:srgbClr val="E2E4E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675120" y="16459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32A"/>
                </a:solidFill>
              </a:rPr>
              <a:t>Τύπος τελικού σκορ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720840" y="2103120"/>
            <a:ext cx="4572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20232A"/>
                </a:solidFill>
              </a:rPr>
              <a:t>Κάθε παράμετρος κανονικοποιείται 0–100.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0232A"/>
                </a:solidFill>
              </a:rPr>
              <a:t>Engagement = 50% σύνολο + 50% Μ.Ο./ανάρτηση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0232A"/>
                </a:solidFill>
              </a:rPr>
              <a:t>Sentiment = 50% αντιδράσεις FB + 50% σχόλια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0232A"/>
                </a:solidFill>
              </a:rPr>
              <a:t>Reach = 60% προβολές + 40% κοινοποιήσεις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675120" y="4160520"/>
            <a:ext cx="4663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5539E"/>
                </a:solidFill>
              </a:rPr>
              <a:t>Τελικό = 0,40·Eng + 0,40·Sent + 0,20·Reach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675120" y="47091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i="1" dirty="0">
                <a:solidFill>
                  <a:srgbClr val="6B7280"/>
                </a:solidFill>
              </a:rPr>
              <a:t>Βάρη επιλεγμένα από τον πελάτη (έμφαση στο sentiment).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Τσίπρας vs Μητσοτάκης · Social 3–17 Ιουν 2026</a:t>
            </a:r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     Korikis.com · 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55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3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Facebook — η κύρια αρένα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21208" y="10972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D8E"/>
                </a:solidFill>
              </a:rPr>
              <a:t>ΑΝΆΛΥΣΗ ΑΝΆ ΠΛΑΤΦΌΡΜΑ</a:t>
            </a:r>
            <a:endParaRPr lang="en-US" sz="1100" dirty="0"/>
          </a:p>
        </p:txBody>
      </p:sp>
      <p:pic>
        <p:nvPicPr>
          <p:cNvPr id="4" name="Image 0" descr="/sessions/sleepy-practical-cori/mnt/A-KORIKIS.COM/Tsipras_vs_Mitsotakis_SocialReport/charts/c7_fb_reactions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48549" y="1280160"/>
            <a:ext cx="5225143" cy="2743200"/>
          </a:xfrm>
          <a:prstGeom prst="rect">
            <a:avLst/>
          </a:prstGeom>
        </p:spPr>
      </p:pic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417320"/>
          <a:ext cx="512064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371600"/>
                <a:gridCol w="1371600"/>
              </a:tblGrid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Facebook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3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Τσίπρας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2D8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Μητσοτάκης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539E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20232A"/>
                          </a:solidFill>
                        </a:rPr>
                        <a:t>Αναρτήσεις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20232A"/>
                          </a:solidFill>
                        </a:rPr>
                        <a:t>4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20232A"/>
                          </a:solidFill>
                        </a:rPr>
                        <a:t>18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20232A"/>
                          </a:solidFill>
                        </a:rPr>
                        <a:t>Μ.Ο. αλληλεπ./ανάρτ.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20232A"/>
                          </a:solidFill>
                        </a:rPr>
                        <a:t>15.678,5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20232A"/>
                          </a:solidFill>
                        </a:rPr>
                        <a:t>5.180,5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20232A"/>
                          </a:solidFill>
                        </a:rPr>
                        <a:t>Συν. αλληλεπίδραση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20232A"/>
                          </a:solidFill>
                        </a:rPr>
                        <a:t>62.714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20232A"/>
                          </a:solidFill>
                        </a:rPr>
                        <a:t>93.249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20232A"/>
                          </a:solidFill>
                        </a:rPr>
                        <a:t>Προβολές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20232A"/>
                          </a:solidFill>
                        </a:rPr>
                        <a:t>743.675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20232A"/>
                          </a:solidFill>
                        </a:rPr>
                        <a:t>546.322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640080" y="3977640"/>
            <a:ext cx="512064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20232A"/>
                </a:solidFill>
              </a:rPr>
              <a:t>Τριπλάσια μέση αλληλεπίδραση ανά ανάρτηση</a:t>
            </a:r>
            <a:pPr indent="0" marL="0">
              <a:buNone/>
            </a:pPr>
            <a:r>
              <a:rPr lang="en-US" sz="1400" dirty="0">
                <a:solidFill>
                  <a:srgbClr val="20232A"/>
                </a:solidFill>
              </a:rPr>
              <a:t> για τον Τσίπρα, παρά τον μικρότερο όγκο. Ο Τσίπρας συγκεντρώνει αναλογικά περισσότερα «Love».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Τσίπρας vs Μητσοτάκης · Social 3–17 Ιουν 2026</a:t>
            </a:r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     Korikis.com · 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55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3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— όγκος Μητσοτάκη, επιλεκτικός Τσίπρας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21208" y="10972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D8E"/>
                </a:solidFill>
              </a:rPr>
              <a:t>ΑΝΆΛΥΣΗ ΑΝΆ ΠΛΑΤΦΌΡΜΑ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640080" y="1371600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 w="12700">
            <a:solidFill>
              <a:srgbClr val="E2E4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600200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100" b="1" dirty="0">
                <a:solidFill>
                  <a:srgbClr val="20232A"/>
                </a:solidFill>
              </a:rPr>
              <a:t>2 / 9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749808" y="2240280"/>
            <a:ext cx="252374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</a:rPr>
              <a:t>Αναρτήσεις (Τ/Μ)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520440" y="1371600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 w="12700">
            <a:solidFill>
              <a:srgbClr val="E2E4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520440" y="1600200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15539E"/>
                </a:solidFill>
              </a:rPr>
              <a:t>6.999 / 5.375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3630168" y="2240280"/>
            <a:ext cx="252374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</a:rPr>
              <a:t>Μ.Ο./ανάρτ. (Τ/Μ)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3017520"/>
            <a:ext cx="56692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10000"/>
              </a:lnSpc>
              <a:spcAft>
                <a:spcPts val="900"/>
              </a:spcAft>
              <a:buSzPct val="100000"/>
              <a:buChar char="•"/>
            </a:pPr>
            <a:r>
              <a:rPr lang="en-US" sz="1500" dirty="0">
                <a:solidFill>
                  <a:srgbClr val="20232A"/>
                </a:solidFill>
              </a:rPr>
              <a:t>Ο Μητσοτάκης κυριαρχεί στον όγκο (9 vs 2) και στο σύνολο.</a:t>
            </a:r>
            <a:endParaRPr lang="en-US" sz="1500" dirty="0"/>
          </a:p>
          <a:p>
            <a:pPr marL="342900" indent="-342900">
              <a:lnSpc>
                <a:spcPct val="110000"/>
              </a:lnSpc>
              <a:spcAft>
                <a:spcPts val="900"/>
              </a:spcAft>
              <a:buSzPct val="100000"/>
              <a:buChar char="•"/>
            </a:pPr>
            <a:r>
              <a:rPr lang="en-US" sz="1500" dirty="0">
                <a:solidFill>
                  <a:srgbClr val="20232A"/>
                </a:solidFill>
              </a:rPr>
              <a:t>Η κορυφαία ανάρτηση IG του Μητσοτάκη ήταν προσωπική (γενέθλια συζύγου, 15.576 αλληλεπ.) — το προσωπικό υπεραποδίδει του πολιτικού.</a:t>
            </a:r>
            <a:endParaRPr lang="en-US" sz="1500" dirty="0"/>
          </a:p>
          <a:p>
            <a:pPr marL="342900" indent="-342900">
              <a:lnSpc>
                <a:spcPct val="110000"/>
              </a:lnSpc>
              <a:spcAft>
                <a:spcPts val="900"/>
              </a:spcAft>
              <a:buSzPct val="100000"/>
              <a:buChar char="•"/>
            </a:pPr>
            <a:r>
              <a:rPr lang="en-US" sz="1500" dirty="0">
                <a:solidFill>
                  <a:srgbClr val="20232A"/>
                </a:solidFill>
              </a:rPr>
              <a:t>Ο Τσίπρας αξιοποιεί το IG επιλεκτικά αλλά με υψηλή απόδοση ανά ανάρτηση.</a:t>
            </a:r>
            <a:endParaRPr lang="en-US" sz="1500" dirty="0"/>
          </a:p>
        </p:txBody>
      </p:sp>
      <p:pic>
        <p:nvPicPr>
          <p:cNvPr id="11" name="Image 0" descr="/sessions/sleepy-practical-cori/mnt/A-KORIKIS.COM/Tsipras_vs_Mitsotakis_SocialReport/charts/c1_engagement_platfor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0" y="1874520"/>
            <a:ext cx="5486400" cy="329184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Τσίπρας vs Μητσοτάκης · Social 3–17 Ιουν 2026</a:t>
            </a:r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     Korikis.com · 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55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3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 — το πεδίο του Τσίπρα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21208" y="10972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D8E"/>
                </a:solidFill>
              </a:rPr>
              <a:t>ΑΝΆΛΥΣΗ ΑΝΆ ΠΛΑΤΦΌΡΜΑ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640080" y="1371600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 w="12700">
            <a:solidFill>
              <a:srgbClr val="E2E4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600200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100" b="1" dirty="0">
                <a:solidFill>
                  <a:srgbClr val="20232A"/>
                </a:solidFill>
              </a:rPr>
              <a:t>3 / 2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749808" y="2240280"/>
            <a:ext cx="252374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</a:rPr>
              <a:t>Βίντεο (Τ/Μ)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520440" y="1371600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 w="12700">
            <a:solidFill>
              <a:srgbClr val="E2E4EA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520440" y="1600200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100" b="1" dirty="0">
                <a:solidFill>
                  <a:srgbClr val="7B2D8E"/>
                </a:solidFill>
              </a:rPr>
              <a:t>60%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3630168" y="2240280"/>
            <a:ext cx="252374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</a:rPr>
              <a:t>Θετικά σχόλια Τσίπρα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3017520"/>
            <a:ext cx="56692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10000"/>
              </a:lnSpc>
              <a:spcAft>
                <a:spcPts val="900"/>
              </a:spcAft>
              <a:buSzPct val="100000"/>
              <a:buChar char="•"/>
            </a:pPr>
            <a:r>
              <a:rPr lang="en-US" sz="1500" dirty="0">
                <a:solidFill>
                  <a:srgbClr val="20232A"/>
                </a:solidFill>
              </a:rPr>
              <a:t>Ο Τσίπρας είναι πιο TikTok-native: περισσότερα βίντεο &amp; μεγαλύτερη μέση αλληλεπίδραση.</a:t>
            </a:r>
            <a:endParaRPr lang="en-US" sz="1500" dirty="0"/>
          </a:p>
          <a:p>
            <a:pPr marL="342900" indent="-342900">
              <a:lnSpc>
                <a:spcPct val="110000"/>
              </a:lnSpc>
              <a:spcAft>
                <a:spcPts val="900"/>
              </a:spcAft>
              <a:buSzPct val="100000"/>
              <a:buChar char="•"/>
            </a:pPr>
            <a:r>
              <a:rPr lang="en-US" sz="1500" dirty="0">
                <a:solidFill>
                  <a:srgbClr val="20232A"/>
                </a:solidFill>
              </a:rPr>
              <a:t>Το υψηλότερο θετικό sentiment σχολίων όλης της ανάλυσης (60%) — «ο πιο έντιμος/ανθρώπινος πολιτικός».</a:t>
            </a:r>
            <a:endParaRPr lang="en-US" sz="1500" dirty="0"/>
          </a:p>
          <a:p>
            <a:pPr marL="342900" indent="-342900">
              <a:lnSpc>
                <a:spcPct val="110000"/>
              </a:lnSpc>
              <a:spcAft>
                <a:spcPts val="900"/>
              </a:spcAft>
              <a:buSzPct val="100000"/>
              <a:buChar char="•"/>
            </a:pPr>
            <a:r>
              <a:rPr lang="en-US" sz="1500" dirty="0">
                <a:solidFill>
                  <a:srgbClr val="20232A"/>
                </a:solidFill>
              </a:rPr>
              <a:t>Ο Μητσοτάκης έχει ισχυρή βάση ακολούθων αλλά χαμηλή δραστηριότητα (2 βίντεο).</a:t>
            </a:r>
            <a:endParaRPr lang="en-US" sz="1500" dirty="0"/>
          </a:p>
        </p:txBody>
      </p:sp>
      <p:pic>
        <p:nvPicPr>
          <p:cNvPr id="11" name="Image 0" descr="/sessions/sleepy-practical-cori/mnt/A-KORIKIS.COM/Tsipras_vs_Mitsotakis_SocialReport/charts/c3_avg_engagemen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0" y="1874520"/>
            <a:ext cx="5486400" cy="329184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Τσίπρας vs Μητσοτάκης · Social 3–17 Ιουν 2026</a:t>
            </a:r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     Korikis.com · 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55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3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Όγκος vs απήχηση — το κρίσιμο εύρημα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21208" y="10972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D8E"/>
                </a:solidFill>
              </a:rPr>
              <a:t>ΑΠΟΔΟΤΙΚΌΤΗΤΑ</a:t>
            </a:r>
            <a:endParaRPr lang="en-US" sz="1100" dirty="0"/>
          </a:p>
        </p:txBody>
      </p:sp>
      <p:pic>
        <p:nvPicPr>
          <p:cNvPr id="4" name="Image 0" descr="/sessions/sleepy-practical-cori/mnt/A-KORIKIS.COM/Tsipras_vs_Mitsotakis_SocialReport/charts/c3_avg_engagemen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719072"/>
            <a:ext cx="6766560" cy="4059936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7680960" y="1554480"/>
            <a:ext cx="3931920" cy="4023360"/>
          </a:xfrm>
          <a:prstGeom prst="roundRect">
            <a:avLst>
              <a:gd name="adj" fmla="val 1860"/>
            </a:avLst>
          </a:prstGeom>
          <a:solidFill>
            <a:srgbClr val="F4F5F8"/>
          </a:solidFill>
          <a:ln w="12700">
            <a:solidFill>
              <a:srgbClr val="E2E4EA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772400" y="182880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7B2D8E"/>
                </a:solidFill>
              </a:rPr>
              <a:t>11.212</a:t>
            </a:r>
            <a:endParaRPr lang="en-US" sz="3400" dirty="0"/>
          </a:p>
        </p:txBody>
      </p:sp>
      <p:sp>
        <p:nvSpPr>
          <p:cNvPr id="7" name="Text 4"/>
          <p:cNvSpPr/>
          <p:nvPr/>
        </p:nvSpPr>
        <p:spPr>
          <a:xfrm>
            <a:off x="7818120" y="24688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</a:rPr>
              <a:t>Μ.Ο. αλληλεπ./ανάρτηση — Τσίπρας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7772400" y="297180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15539E"/>
                </a:solidFill>
              </a:rPr>
              <a:t>5.243</a:t>
            </a:r>
            <a:endParaRPr lang="en-US" sz="3400" dirty="0"/>
          </a:p>
        </p:txBody>
      </p:sp>
      <p:sp>
        <p:nvSpPr>
          <p:cNvPr id="9" name="Text 6"/>
          <p:cNvSpPr/>
          <p:nvPr/>
        </p:nvSpPr>
        <p:spPr>
          <a:xfrm>
            <a:off x="7818120" y="36118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</a:rPr>
              <a:t>Μ.Ο. αλληλεπ./ανάρτηση — Μητσοτάκης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818120" y="416052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20232A"/>
                </a:solidFill>
              </a:rPr>
              <a:t>Με 9 αναρτήσεις ο Τσίπρας πέτυχε ίδιες συνολικές προβολές (~1,36M) με τις 29 του Μητσοτάκη.</a:t>
            </a:r>
            <a:endParaRPr lang="en-US" sz="1350" dirty="0"/>
          </a:p>
        </p:txBody>
      </p:sp>
      <p:sp>
        <p:nvSpPr>
          <p:cNvPr id="11" name="Text 8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Τσίπρας vs Μητσοτάκης · Social 3–17 Ιουν 2026</a:t>
            </a:r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     Korikis.com · 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55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3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Κορυφαίες αναρτήσεις &amp; case studies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21208" y="10972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D8E"/>
                </a:solidFill>
              </a:rPr>
              <a:t>ΤΙ ΛΕΙΤΟΎΡΓΗΣΕ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417320"/>
          <a:ext cx="7315200" cy="914400"/>
        </p:xfrm>
        <a:graphic>
          <a:graphicData uri="http://schemas.openxmlformats.org/drawingml/2006/table">
            <a:tbl>
              <a:tblPr/>
              <a:tblGrid>
                <a:gridCol w="502920"/>
                <a:gridCol w="1828800"/>
                <a:gridCol w="1143000"/>
                <a:gridCol w="3108960"/>
                <a:gridCol w="1097280"/>
              </a:tblGrid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#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3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Πρόσωπο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3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Πλατφ.·Ημ.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3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Ανάρτηση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3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Αλληλεπ.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32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1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7B2D8E"/>
                          </a:solidFill>
                        </a:rPr>
                        <a:t>Τσίπρας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FB·12/6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«Δεν είμαστε όλοι ίδιοι»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0232A"/>
                          </a:solidFill>
                        </a:rPr>
                        <a:t>23.428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2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7B2D8E"/>
                          </a:solidFill>
                        </a:rPr>
                        <a:t>Τσίπρας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FB·3/6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«Θεοπούλα / myelas.gr» (πιο viral)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0232A"/>
                          </a:solidFill>
                        </a:rPr>
                        <a:t>19.220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3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5539E"/>
                          </a:solidFill>
                        </a:rPr>
                        <a:t>Μητσοτάκης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IG·7/6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«Χρόνια πολλά αγάπη μου»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0232A"/>
                          </a:solidFill>
                        </a:rPr>
                        <a:t>15.576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4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5539E"/>
                          </a:solidFill>
                        </a:rPr>
                        <a:t>Μητσοτάκης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FB·14/6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«…και τρίτη φορά»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0232A"/>
                          </a:solidFill>
                        </a:rPr>
                        <a:t>11.718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5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5539E"/>
                          </a:solidFill>
                        </a:rPr>
                        <a:t>Μητσοτάκης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FB·3/6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«Εκτός λίστας ανισορροπιών»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0232A"/>
                          </a:solidFill>
                        </a:rPr>
                        <a:t>10.947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6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7B2D8E"/>
                          </a:solidFill>
                        </a:rPr>
                        <a:t>Τσίπρας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FB·15/6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0232A"/>
                          </a:solidFill>
                        </a:rPr>
                        <a:t>«Τώρα μιλάμε» — Live Νίκαια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0232A"/>
                          </a:solidFill>
                        </a:rPr>
                        <a:t>10.717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8183880" y="1417320"/>
            <a:ext cx="3429000" cy="4572000"/>
          </a:xfrm>
          <a:prstGeom prst="roundRect">
            <a:avLst>
              <a:gd name="adj" fmla="val 2133"/>
            </a:avLst>
          </a:prstGeom>
          <a:solidFill>
            <a:srgbClr val="F4F5F8"/>
          </a:solidFill>
          <a:ln w="12700">
            <a:solidFill>
              <a:srgbClr val="E2E4EA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8366760" y="15544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32A"/>
                </a:solidFill>
              </a:rPr>
              <a:t>Γιατί λειτούργησαν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8412480" y="2011680"/>
            <a:ext cx="306324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32A"/>
                </a:solidFill>
              </a:rPr>
              <a:t>#1: αυθεντική προσωπική αφήγηση («δεν μεγάλωσα σε τζάκι») — αντι-ελιτίστικη ταύτιση.</a:t>
            </a:r>
            <a:endParaRPr lang="en-US" sz="1200" dirty="0"/>
          </a:p>
          <a:p>
            <a:pPr marL="342900" indent="-3429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32A"/>
                </a:solidFill>
              </a:rPr>
              <a:t>#2: χιούμορ + προώθηση πλατφόρμας (240K προβολές).</a:t>
            </a:r>
            <a:endParaRPr lang="en-US" sz="1200" dirty="0"/>
          </a:p>
          <a:p>
            <a:pPr marL="342900" indent="-3429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32A"/>
                </a:solidFill>
              </a:rPr>
              <a:t>#3: προσωπική στιγμή ξεπερνά κάθε πολιτικό μήνυμα.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640080" y="59893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</a:rPr>
              <a:t>Top-10: Τσίπρας 6 — Μητσοτάκης 4 (και οι 2 πρώτες θέσεις Τσίπρα).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Τσίπρας vs Μητσοτάκης · Social 3–17 Ιουν 2026</a:t>
            </a:r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     Korikis.com · 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Τσίπρας vs Μητσοτάκης — Social Media 14ημέρου</dc:title>
  <dc:subject>PptxGenJS Presentation</dc:subject>
  <dc:creator>Korikis.com</dc:creator>
  <cp:lastModifiedBy>Korikis.com</cp:lastModifiedBy>
  <cp:revision>1</cp:revision>
  <dcterms:created xsi:type="dcterms:W3CDTF">2026-06-20T15:53:22Z</dcterms:created>
  <dcterms:modified xsi:type="dcterms:W3CDTF">2026-06-20T15:53:22Z</dcterms:modified>
</cp:coreProperties>
</file>